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797675" cy="9926638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Medium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rJRLs+IcPWoYfc094+18mF5fP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F64A20-EB8A-4E5C-BD1A-5C7CA871D7EE}">
  <a:tblStyle styleId="{B4F64A20-EB8A-4E5C-BD1A-5C7CA871D7E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FF3E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FF3E9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49688" y="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9b27ce7e4_1_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00" cy="390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g2c9b27ce7e4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32473"/>
              </a:buClr>
              <a:buSzPts val="4400"/>
              <a:buFont typeface="Arial"/>
              <a:buNone/>
              <a:defRPr>
                <a:solidFill>
                  <a:srgbClr val="23247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8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285038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ubTitle" idx="1"/>
          </p:nvPr>
        </p:nvSpPr>
        <p:spPr>
          <a:xfrm>
            <a:off x="1828800" y="548680"/>
            <a:ext cx="8534400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24" name="Google Shape;24;p16"/>
          <p:cNvGrpSpPr/>
          <p:nvPr/>
        </p:nvGrpSpPr>
        <p:grpSpPr>
          <a:xfrm>
            <a:off x="4165600" y="6130748"/>
            <a:ext cx="3860798" cy="322588"/>
            <a:chOff x="3259819" y="6109188"/>
            <a:chExt cx="5477781" cy="457694"/>
          </a:xfrm>
        </p:grpSpPr>
        <p:pic>
          <p:nvPicPr>
            <p:cNvPr id="25" name="Google Shape;25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9819" y="6155473"/>
              <a:ext cx="3377398" cy="365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1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238958" y="6109188"/>
              <a:ext cx="1498642" cy="4576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2823314" y="4038163"/>
            <a:ext cx="654538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Фам Данг Чунг Нгиа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Университет ИТМО, Факультет ПИиКТ</a:t>
            </a: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2246227" y="5307012"/>
            <a:ext cx="7699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Колегова Оксана Алексеевна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105355" y="2276872"/>
            <a:ext cx="9981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>
                <a:solidFill>
                  <a:srgbClr val="5E569F"/>
                </a:solidFill>
              </a:rPr>
              <a:t>ОТРАЖЕНИЕ ВЬЕТНАМСКОГО И РУССКОГО МЕНТАЛИТЕТА В ПОСЛОВИЦАХ </a:t>
            </a:r>
            <a:endParaRPr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u="none" strike="noStrike" cap="none">
                <a:solidFill>
                  <a:srgbClr val="5E569F"/>
                </a:solidFill>
              </a:rPr>
              <a:t>И ПОГОВОРКАХ О ТРУДЕ</a:t>
            </a:r>
            <a:endParaRPr b="1"/>
          </a:p>
        </p:txBody>
      </p:sp>
      <p:cxnSp>
        <p:nvCxnSpPr>
          <p:cNvPr id="92" name="Google Shape;92;p1"/>
          <p:cNvCxnSpPr/>
          <p:nvPr/>
        </p:nvCxnSpPr>
        <p:spPr>
          <a:xfrm>
            <a:off x="2423592" y="5085184"/>
            <a:ext cx="7344816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ПОС</a:t>
            </a:r>
            <a:r>
              <a:rPr lang="ru-RU" sz="3200" b="1" cap="none">
                <a:solidFill>
                  <a:srgbClr val="5E569F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ЛОВИЦА БЕЗ АНАЛОГА НА ДРУГИХ ЯЗЫКАХ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695391" y="1425349"/>
            <a:ext cx="10801200" cy="50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Con trâu là đầu cơ nghiệp</a:t>
            </a:r>
            <a:r>
              <a:rPr lang="ru-RU" sz="2000" b="1">
                <a:solidFill>
                  <a:schemeClr val="dk1"/>
                </a:solidFill>
              </a:rPr>
              <a:t> (</a:t>
            </a:r>
            <a:r>
              <a:rPr lang="ru-RU" sz="2000" b="1" i="1">
                <a:solidFill>
                  <a:schemeClr val="dk1"/>
                </a:solidFill>
              </a:rPr>
              <a:t>Буйвол- импульс карьеры.</a:t>
            </a:r>
            <a:r>
              <a:rPr lang="ru-RU" sz="2000" b="1">
                <a:solidFill>
                  <a:schemeClr val="dk1"/>
                </a:solidFill>
              </a:rPr>
              <a:t>)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Cần cù thì bù thông minh</a:t>
            </a:r>
            <a:r>
              <a:rPr lang="ru-RU" sz="2000" b="1">
                <a:solidFill>
                  <a:schemeClr val="dk1"/>
                </a:solidFill>
              </a:rPr>
              <a:t> (</a:t>
            </a:r>
            <a:r>
              <a:rPr lang="ru-RU" sz="2000" b="1" i="1">
                <a:solidFill>
                  <a:schemeClr val="dk1"/>
                </a:solidFill>
              </a:rPr>
              <a:t>Трудолюбие может заменить ум</a:t>
            </a:r>
            <a:r>
              <a:rPr lang="ru-RU" sz="2000" b="1">
                <a:solidFill>
                  <a:schemeClr val="dk1"/>
                </a:solidFill>
              </a:rPr>
              <a:t>)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dk1"/>
                </a:solidFill>
              </a:rPr>
              <a:t>Có công mài sắt có ngày nên kim</a:t>
            </a:r>
            <a:r>
              <a:rPr lang="ru-RU" sz="2000" b="1">
                <a:solidFill>
                  <a:schemeClr val="dk1"/>
                </a:solidFill>
              </a:rPr>
              <a:t> (</a:t>
            </a:r>
            <a:r>
              <a:rPr lang="ru-RU" sz="2000" b="1" i="1">
                <a:solidFill>
                  <a:schemeClr val="dk1"/>
                </a:solidFill>
              </a:rPr>
              <a:t>Старайтесь заточить железный слиток. Наступит день, когда он станет иглой</a:t>
            </a:r>
            <a:r>
              <a:rPr lang="ru-RU" sz="2000" b="1">
                <a:solidFill>
                  <a:schemeClr val="dk1"/>
                </a:solidFill>
              </a:rPr>
              <a:t>)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2000" b="1">
                <a:solidFill>
                  <a:schemeClr val="dk1"/>
                </a:solidFill>
              </a:rPr>
              <a:t>Дело мастера боится.</a:t>
            </a:r>
            <a:endParaRPr sz="2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 b="1">
                <a:solidFill>
                  <a:schemeClr val="dk1"/>
                </a:solidFill>
              </a:rPr>
              <a:t>Любишь кататься, люби и саночки возить. 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2907623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155874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247004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5175623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471214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57237" y="1155048"/>
            <a:ext cx="2278237" cy="15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8700" y="3703769"/>
            <a:ext cx="2859375" cy="17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1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ОБЛАКО СЛОВ</a:t>
            </a:r>
            <a:endParaRPr sz="3200" b="1" cap="none">
              <a:solidFill>
                <a:srgbClr val="5E569F"/>
              </a:solidFill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9475" y="988386"/>
            <a:ext cx="9789475" cy="4685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456908" y="212886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ОПРОС </a:t>
            </a:r>
            <a:endParaRPr sz="3200" b="1" cap="none">
              <a:solidFill>
                <a:srgbClr val="5E569F"/>
              </a:solidFill>
            </a:endParaRPr>
          </a:p>
        </p:txBody>
      </p:sp>
      <p:pic>
        <p:nvPicPr>
          <p:cNvPr id="198" name="Google Shape;1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426" y="552050"/>
            <a:ext cx="5845276" cy="47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2"/>
          <p:cNvSpPr txBox="1"/>
          <p:nvPr/>
        </p:nvSpPr>
        <p:spPr>
          <a:xfrm>
            <a:off x="406950" y="5472063"/>
            <a:ext cx="11378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i="1">
                <a:solidFill>
                  <a:schemeClr val="dk1"/>
                </a:solidFill>
              </a:rPr>
              <a:t>(в опросе участвовали 15 вьетнамских студентов, изучающих русский язык)</a:t>
            </a:r>
            <a:endParaRPr sz="1700" i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c9b27ce7e4_1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c9b27ce7e4_1_2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5E569F"/>
                </a:solidFill>
              </a:rPr>
              <a:t>ЗАКЛЮЧЕНИЕ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206" name="Google Shape;206;g2c9b27ce7e4_1_2"/>
          <p:cNvSpPr txBox="1"/>
          <p:nvPr/>
        </p:nvSpPr>
        <p:spPr>
          <a:xfrm>
            <a:off x="695400" y="1119513"/>
            <a:ext cx="108012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</a:rPr>
              <a:t>Сходство по смыслу у пар пословиц;</a:t>
            </a: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</a:rPr>
              <a:t>Существование аналогов вьетнамских пословиц на русском;</a:t>
            </a: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>
                <a:solidFill>
                  <a:schemeClr val="dk1"/>
                </a:solidFill>
              </a:rPr>
              <a:t>Применение в образовании.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2c9b27ce7e4_1_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112" y="414635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2c9b27ce7e4_1_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1850385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2c9b27ce7e4_1_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366" y="2622904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3"/>
          <p:cNvSpPr txBox="1"/>
          <p:nvPr/>
        </p:nvSpPr>
        <p:spPr>
          <a:xfrm>
            <a:off x="2625339" y="1296343"/>
            <a:ext cx="694132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8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 ЗА ВНИМАНИЕ!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3758399" y="5126225"/>
            <a:ext cx="46752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>
                <a:solidFill>
                  <a:srgbClr val="FFFFFF"/>
                </a:solidFill>
              </a:rPr>
              <a:t>Фам Данг Чунг Нгиа</a:t>
            </a:r>
            <a:endParaRPr sz="18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>
                <a:solidFill>
                  <a:srgbClr val="FFFFFF"/>
                </a:solidFill>
              </a:rPr>
              <a:t>phamdangtrungnghia@gmail.com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i="0" u="none" strike="noStrike" cap="none">
                <a:solidFill>
                  <a:srgbClr val="5E569F"/>
                </a:solidFill>
              </a:rPr>
              <a:t>СОДЕРЖАНИЕ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800200" y="1507225"/>
            <a:ext cx="10696500" cy="6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определение пословицы;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метод исследования;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примеры пословиц;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пословицы, неимеющие аналога;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облако часто встречаемых слов;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>
                <a:solidFill>
                  <a:schemeClr val="dk1"/>
                </a:solidFill>
              </a:rPr>
              <a:t>опрос студентов.</a:t>
            </a: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3" y="1638678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5" y="2300064"/>
            <a:ext cx="152400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3" y="2923845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3" y="3547620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3" y="4209106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9773" y="4870568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>
                <a:solidFill>
                  <a:srgbClr val="5E569F"/>
                </a:solidFill>
              </a:rPr>
              <a:t>Цели нашей работы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911425" y="1911350"/>
            <a:ext cx="108012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</a:rPr>
              <a:t>Знакомство с русской культурой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</a:rPr>
              <a:t>Помощь в изучении русского языка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</a:rPr>
              <a:t>Поиск пословиц, имеющих общий смысл на русском и вьетнамском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</a:rPr>
              <a:t>Сравнение пословиц </a:t>
            </a:r>
            <a:endParaRPr sz="2200">
              <a:solidFill>
                <a:schemeClr val="dk1"/>
              </a:solidFill>
            </a:endParaRPr>
          </a:p>
          <a:p>
            <a:pPr marL="457200" marR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</a:endParaRPr>
          </a:p>
        </p:txBody>
      </p:sp>
      <p:pic>
        <p:nvPicPr>
          <p:cNvPr id="113" name="Google Shape;113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050732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702157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3353570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 descr="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4004995"/>
            <a:ext cx="152401" cy="15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8281" y="4533292"/>
            <a:ext cx="1073246" cy="73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943918" y="1666315"/>
            <a:ext cx="110256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«Пословица- это короткая фраза, в которой содержится народная мудрость»</a:t>
            </a:r>
            <a:endParaRPr sz="2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ПОСЛОВИЦЫ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946849" y="1124188"/>
            <a:ext cx="1080125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Определение пословицы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4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792" y="1264194"/>
            <a:ext cx="152401" cy="15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4" descr="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792" y="2425959"/>
            <a:ext cx="152401" cy="1508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4"/>
          <p:cNvSpPr txBox="1"/>
          <p:nvPr/>
        </p:nvSpPr>
        <p:spPr>
          <a:xfrm>
            <a:off x="943918" y="2288857"/>
            <a:ext cx="52796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Тема пословиц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2113168" y="2799793"/>
            <a:ext cx="214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«Труд»</a:t>
            </a:r>
            <a:r>
              <a:rPr lang="ru-RU" sz="3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34630" y="3736252"/>
            <a:ext cx="1913250" cy="10801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31" name="Google Shape;131;p4"/>
          <p:cNvPicPr preferRelativeResize="0"/>
          <p:nvPr/>
        </p:nvPicPr>
        <p:blipFill rotWithShape="1">
          <a:blip r:embed="rId7">
            <a:alphaModFix/>
          </a:blip>
          <a:srcRect t="21220" b="21960"/>
          <a:stretch/>
        </p:blipFill>
        <p:spPr>
          <a:xfrm>
            <a:off x="907904" y="3736252"/>
            <a:ext cx="1913250" cy="108012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8235" y="2429680"/>
            <a:ext cx="4406729" cy="312477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ПЛАКАТЫ О ТРУДЕ</a:t>
            </a:r>
            <a:endParaRPr sz="3200" b="1" cap="none">
              <a:solidFill>
                <a:srgbClr val="5E569F"/>
              </a:solidFill>
            </a:endParaRPr>
          </a:p>
        </p:txBody>
      </p:sp>
      <p:pic>
        <p:nvPicPr>
          <p:cNvPr id="139" name="Google Shape;13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25123" y="836712"/>
            <a:ext cx="3824600" cy="20882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25122" y="3439835"/>
            <a:ext cx="3824601" cy="2088232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63752" y="1573600"/>
            <a:ext cx="2449881" cy="344126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142" name="Google Shape;142;p5"/>
          <p:cNvPicPr preferRelativeResize="0"/>
          <p:nvPr/>
        </p:nvPicPr>
        <p:blipFill rotWithShape="1">
          <a:blip r:embed="rId7">
            <a:alphaModFix/>
          </a:blip>
          <a:srcRect l="12359" r="11862"/>
          <a:stretch/>
        </p:blipFill>
        <p:spPr>
          <a:xfrm>
            <a:off x="1020240" y="1573599"/>
            <a:ext cx="2445121" cy="344126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МЕТОД </a:t>
            </a:r>
            <a:r>
              <a:rPr lang="ru-RU" sz="3200" b="1">
                <a:solidFill>
                  <a:srgbClr val="5E569F"/>
                </a:solidFill>
              </a:rPr>
              <a:t>РАБОТЫ</a:t>
            </a:r>
            <a:endParaRPr sz="3200" b="1" cap="none">
              <a:solidFill>
                <a:srgbClr val="5E569F"/>
              </a:solidFill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983400" y="1413928"/>
            <a:ext cx="10801200" cy="3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 b="1">
                <a:solidFill>
                  <a:schemeClr val="dk1"/>
                </a:solidFill>
              </a:rPr>
              <a:t>Поиск вьетнамских пословиц о труде.</a:t>
            </a:r>
            <a:endParaRPr sz="2200" b="1">
              <a:solidFill>
                <a:schemeClr val="dk1"/>
              </a:solidFill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 b="1">
                <a:solidFill>
                  <a:schemeClr val="dk1"/>
                </a:solidFill>
              </a:rPr>
              <a:t>Дословный перевод вьетнамских пословиц на русский язык.</a:t>
            </a:r>
            <a:endParaRPr b="1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 b="1">
                <a:solidFill>
                  <a:schemeClr val="dk1"/>
                </a:solidFill>
              </a:rPr>
              <a:t>Поиск русского аналога пословиц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2200" i="1">
                <a:solidFill>
                  <a:schemeClr val="dk1"/>
                </a:solidFill>
              </a:rPr>
              <a:t>поиск </a:t>
            </a:r>
            <a:r>
              <a:rPr lang="ru-RU" sz="2200" i="1">
                <a:solidFill>
                  <a:schemeClr val="dk1"/>
                </a:solidFill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по</a:t>
            </a:r>
            <a:r>
              <a:rPr lang="ru-RU" sz="2200" i="1">
                <a:solidFill>
                  <a:schemeClr val="dk1"/>
                </a:solidFill>
              </a:rPr>
              <a:t> ключевым словам в Большом русском словаре пословиц</a:t>
            </a:r>
            <a:r>
              <a:rPr lang="ru-RU" sz="2200">
                <a:solidFill>
                  <a:schemeClr val="dk1"/>
                </a:solidFill>
              </a:rPr>
              <a:t>).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 b="1">
                <a:solidFill>
                  <a:schemeClr val="dk1"/>
                </a:solidFill>
              </a:rPr>
              <a:t>Анализ вьетнамских пословиц и их русских аналогов</a:t>
            </a:r>
            <a:r>
              <a:rPr lang="ru-RU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ru-RU" sz="2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лексический и грамматический).</a:t>
            </a:r>
            <a:endParaRPr i="1"/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lang="ru-RU" sz="2200" b="1">
                <a:solidFill>
                  <a:schemeClr val="dk1"/>
                </a:solidFill>
              </a:rPr>
              <a:t>Заключение. </a:t>
            </a:r>
            <a:endParaRPr sz="22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ПРИМЕРЫ </a:t>
            </a:r>
            <a:endParaRPr sz="3200" b="1" cap="none">
              <a:solidFill>
                <a:srgbClr val="5E569F"/>
              </a:solidFill>
            </a:endParaRPr>
          </a:p>
        </p:txBody>
      </p:sp>
      <p:graphicFrame>
        <p:nvGraphicFramePr>
          <p:cNvPr id="156" name="Google Shape;156;p7"/>
          <p:cNvGraphicFramePr/>
          <p:nvPr>
            <p:extLst>
              <p:ext uri="{D42A27DB-BD31-4B8C-83A1-F6EECF244321}">
                <p14:modId xmlns:p14="http://schemas.microsoft.com/office/powerpoint/2010/main" val="788794763"/>
              </p:ext>
            </p:extLst>
          </p:nvPr>
        </p:nvGraphicFramePr>
        <p:xfrm>
          <a:off x="691556" y="1097297"/>
          <a:ext cx="10808875" cy="4663500"/>
        </p:xfrm>
        <a:graphic>
          <a:graphicData uri="http://schemas.openxmlformats.org/drawingml/2006/table">
            <a:tbl>
              <a:tblPr firstRow="1" bandRow="1">
                <a:noFill/>
                <a:tableStyleId>{B4F64A20-EB8A-4E5C-BD1A-5C7CA871D7EE}</a:tableStyleId>
              </a:tblPr>
              <a:tblGrid>
                <a:gridCol w="532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2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Вьетнамская пословица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 dirty="0"/>
                        <a:t>Русская пословица</a:t>
                      </a:r>
                      <a:endParaRPr sz="2400" u="none" strike="noStrike" cap="none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Lười biếng thì hỏng người. </a:t>
                      </a:r>
                      <a:endParaRPr sz="22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i="1" dirty="0"/>
                        <a:t>(Лень портит людей.)</a:t>
                      </a:r>
                      <a:endParaRPr sz="2200" i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/>
                        <a:t>Труд человека кормит, а лень портит.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 dirty="0"/>
                        <a:t>Có làm mới có nghỉ ngơi.</a:t>
                      </a:r>
                      <a:endParaRPr sz="2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 dirty="0"/>
                        <a:t>(Для отдыха необходимо работать.)</a:t>
                      </a:r>
                      <a:endParaRPr sz="2200" i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/>
                        <a:t>Без труда </a:t>
                      </a:r>
                      <a:r>
                        <a:rPr lang="ru-RU" sz="2400"/>
                        <a:t>нет</a:t>
                      </a:r>
                      <a:r>
                        <a:rPr lang="ru-RU" sz="2400" u="none" strike="noStrike" cap="none"/>
                        <a:t> отдыха.</a:t>
                      </a:r>
                      <a:endParaRPr sz="24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 dirty="0"/>
                        <a:t>Nghề nào cũng quý.</a:t>
                      </a:r>
                      <a:endParaRPr sz="22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 dirty="0"/>
                        <a:t>(Всякая профессия </a:t>
                      </a:r>
                      <a:r>
                        <a:rPr lang="ru-RU" sz="2200" i="1" dirty="0" smtClean="0"/>
                        <a:t>ст</a:t>
                      </a:r>
                      <a:r>
                        <a:rPr lang="vi-VN" sz="2200" i="1" dirty="0" smtClean="0"/>
                        <a:t>ó</a:t>
                      </a:r>
                      <a:r>
                        <a:rPr lang="ru-RU" sz="2200" i="1" dirty="0" smtClean="0"/>
                        <a:t>ит</a:t>
                      </a:r>
                      <a:r>
                        <a:rPr lang="ru-RU" sz="2200" i="1" dirty="0"/>
                        <a:t>.)</a:t>
                      </a:r>
                      <a:endParaRPr sz="2200" i="1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 dirty="0"/>
                        <a:t>Всякий труд достоин награды.</a:t>
                      </a: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4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Cày sâu tốt lúa.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(Глубже пахать – больше риса видать.)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 dirty="0"/>
                        <a:t>Глубже пахать – больше хлеба видать.</a:t>
                      </a: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9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Chơi ra chơi, làm ra làm.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(Играть так играть, работать так работать.)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 dirty="0"/>
                        <a:t>Работать так работать, гулять так гулять. </a:t>
                      </a: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8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ПРИМЕРЫ</a:t>
            </a:r>
            <a:endParaRPr sz="3200" b="1" cap="none">
              <a:solidFill>
                <a:srgbClr val="5E569F"/>
              </a:solidFill>
            </a:endParaRPr>
          </a:p>
        </p:txBody>
      </p:sp>
      <p:graphicFrame>
        <p:nvGraphicFramePr>
          <p:cNvPr id="163" name="Google Shape;163;p8"/>
          <p:cNvGraphicFramePr/>
          <p:nvPr/>
        </p:nvGraphicFramePr>
        <p:xfrm>
          <a:off x="341468" y="1161310"/>
          <a:ext cx="11509050" cy="4316030"/>
        </p:xfrm>
        <a:graphic>
          <a:graphicData uri="http://schemas.openxmlformats.org/drawingml/2006/table">
            <a:tbl>
              <a:tblPr firstRow="1" bandRow="1">
                <a:noFill/>
                <a:tableStyleId>{B4F64A20-EB8A-4E5C-BD1A-5C7CA871D7EE}</a:tableStyleId>
              </a:tblPr>
              <a:tblGrid>
                <a:gridCol w="575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Вьетнамская пословица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Русская пословица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2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strike="noStrike" cap="none"/>
                        <a:t>Một nghề thì kín, chín nghề thì hở.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i="1"/>
                        <a:t>(Прочно знать одну профессию, хрупко знать 9 профессий.)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/>
                        <a:t>За всё берётся, да не всё удаётся. </a:t>
                      </a:r>
                      <a:br>
                        <a:rPr lang="ru-RU" sz="2400" u="none" strike="noStrike" cap="none"/>
                      </a:br>
                      <a:r>
                        <a:rPr lang="ru-RU" sz="2400" u="none" strike="noStrike" cap="none"/>
                        <a:t>За двумя зайцами погонишься, ни одного не поймаешь</a:t>
                      </a:r>
                      <a:r>
                        <a:rPr lang="ru-RU" sz="2400"/>
                        <a:t>.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Ngồi mát ăn bát vàng</a:t>
                      </a:r>
                      <a:r>
                        <a:rPr lang="ru-RU" sz="2200"/>
                        <a:t>.</a:t>
                      </a:r>
                      <a:endParaRPr sz="22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i="1"/>
                        <a:t>(Удобно садясь, человек ест золотой чашей.)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Белые руки чужие труды любят.</a:t>
                      </a:r>
                      <a:endParaRPr sz="2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1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Làm xong việc đi chơi thoải mái.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(Сделав работу, гулять без стресса.)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/>
                        <a:t>Кончил дело, гуляй смело.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8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Học hành vất vả, kết quả ngọt bùi.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/>
                        <a:t>(</a:t>
                      </a:r>
                      <a:r>
                        <a:rPr lang="ru-RU" sz="2200" i="1"/>
                        <a:t>Трудно учиться для получения сладкого результата.)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 dirty="0"/>
                        <a:t>Корень ученья – горек, да плод сладок.</a:t>
                      </a:r>
                      <a:endParaRPr sz="2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042959"/>
            <a:ext cx="12192000" cy="82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9"/>
          <p:cNvSpPr txBox="1"/>
          <p:nvPr/>
        </p:nvSpPr>
        <p:spPr>
          <a:xfrm>
            <a:off x="551383" y="467961"/>
            <a:ext cx="11025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cap="none">
                <a:solidFill>
                  <a:srgbClr val="5E569F"/>
                </a:solidFill>
              </a:rPr>
              <a:t>ПРИМЕРЫ</a:t>
            </a:r>
            <a:endParaRPr sz="3200" b="1" cap="none">
              <a:solidFill>
                <a:srgbClr val="5E569F"/>
              </a:solidFill>
            </a:endParaRPr>
          </a:p>
        </p:txBody>
      </p:sp>
      <p:graphicFrame>
        <p:nvGraphicFramePr>
          <p:cNvPr id="170" name="Google Shape;170;p9"/>
          <p:cNvGraphicFramePr/>
          <p:nvPr/>
        </p:nvGraphicFramePr>
        <p:xfrm>
          <a:off x="563718" y="1248297"/>
          <a:ext cx="11064550" cy="4599390"/>
        </p:xfrm>
        <a:graphic>
          <a:graphicData uri="http://schemas.openxmlformats.org/drawingml/2006/table">
            <a:tbl>
              <a:tblPr firstRow="1" bandRow="1">
                <a:noFill/>
                <a:tableStyleId>{B4F64A20-EB8A-4E5C-BD1A-5C7CA871D7EE}</a:tableStyleId>
              </a:tblPr>
              <a:tblGrid>
                <a:gridCol w="541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5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4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Вьетнамская пословица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u="none" strike="noStrike" cap="none"/>
                        <a:t>Русская пословица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 u="none" strike="noStrike" cap="none"/>
                        <a:t>Muốn ăn thì lăn vào bếp.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/>
                        <a:t>(</a:t>
                      </a:r>
                      <a:r>
                        <a:rPr lang="ru-RU" sz="2200" i="1"/>
                        <a:t>Хочешь есть, то войди в кухню.)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/>
                        <a:t>Хочешь есть калачи, так не лежи на печи/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Без труда не вытащишь и рыбку из пруда.</a:t>
                      </a:r>
                      <a:endParaRPr sz="2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Lửa thử vàng, gian nan thử sức.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(Огонь проверяет золото, труд проверяет силу.)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Золото познается в огне, человек –в труде .</a:t>
                      </a:r>
                      <a:endParaRPr sz="2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Trâu chậm uống nước đục.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(Пришедший позже буйвол только пьет мутную воду.)</a:t>
                      </a:r>
                      <a:endParaRPr sz="2200" i="1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Кто опоздает, тот воду хлебает.</a:t>
                      </a:r>
                      <a:endParaRPr sz="24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Calibri"/>
                        <a:buNone/>
                      </a:pPr>
                      <a:endParaRPr sz="240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9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u="none" strike="noStrike" cap="none"/>
                        <a:t>Có làm mới có ăn. Không làm thì đừng ăn.</a:t>
                      </a:r>
                      <a:endParaRPr sz="22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200" i="1"/>
                        <a:t>(Есть работа то есть еда, без работы то без еды.)</a:t>
                      </a:r>
                      <a:endParaRPr sz="2200" i="1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ru-RU" sz="2400" u="none" strike="noStrike" cap="none" dirty="0"/>
                        <a:t>Кто не работает, тот не ест.</a:t>
                      </a:r>
                      <a:endParaRPr sz="2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576</Words>
  <Application>Microsoft Office PowerPoint</Application>
  <PresentationFormat>Widescreen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Arial</vt:lpstr>
      <vt:lpstr>Montserrat Medium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КАТЯ</dc:creator>
  <cp:lastModifiedBy>Admin</cp:lastModifiedBy>
  <cp:revision>4</cp:revision>
  <dcterms:created xsi:type="dcterms:W3CDTF">2017-01-26T09:07:02Z</dcterms:created>
  <dcterms:modified xsi:type="dcterms:W3CDTF">2024-04-07T22:00:38Z</dcterms:modified>
</cp:coreProperties>
</file>